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5B355-CB57-A14B-BBD6-C9089546EEDF}" v="124" dt="2024-12-13T14:38:37.281"/>
    <p1510:client id="{FAA3E6A3-3D92-4133-84F6-3D16852C35D4}" v="361" dt="2024-12-13T14:25:54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46"/>
    <p:restoredTop sz="94719"/>
  </p:normalViewPr>
  <p:slideViewPr>
    <p:cSldViewPr snapToGrid="0">
      <p:cViewPr>
        <p:scale>
          <a:sx n="70" d="100"/>
          <a:sy n="70" d="100"/>
        </p:scale>
        <p:origin x="-816" y="9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73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 dir="r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84120"/>
            <a:ext cx="4919305" cy="3261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58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5867595" y="3497122"/>
            <a:ext cx="6264932" cy="97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40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Peace of Mind, Wherever They Go</a:t>
            </a:r>
            <a:endParaRPr lang="en-US" sz="4000"/>
          </a:p>
        </p:txBody>
      </p:sp>
      <p:sp>
        <p:nvSpPr>
          <p:cNvPr id="5" name="Text 2"/>
          <p:cNvSpPr/>
          <p:nvPr/>
        </p:nvSpPr>
        <p:spPr>
          <a:xfrm>
            <a:off x="6280190" y="41102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472832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📩</a:t>
            </a:r>
            <a:r>
              <a:rPr lang="en-US" sz="140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</a:t>
            </a:r>
            <a:endParaRPr lang="en-US" sz="1400"/>
          </a:p>
        </p:txBody>
      </p:sp>
      <p:sp>
        <p:nvSpPr>
          <p:cNvPr id="7" name="Text 4"/>
          <p:cNvSpPr/>
          <p:nvPr/>
        </p:nvSpPr>
        <p:spPr>
          <a:xfrm>
            <a:off x="6280190" y="527375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Email: team@safecircle.app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6280190" y="564332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5E98F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Website: unknown linkunknown link</a:t>
            </a:r>
            <a:endParaRPr lang="en-US" sz="1750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205865"/>
            <a:ext cx="769774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Status and Future Plans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5574" y="2149912"/>
            <a:ext cx="22860" cy="4873704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Shape 2"/>
          <p:cNvSpPr/>
          <p:nvPr/>
        </p:nvSpPr>
        <p:spPr>
          <a:xfrm>
            <a:off x="6713756" y="2597587"/>
            <a:ext cx="714494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Shape 3"/>
          <p:cNvSpPr/>
          <p:nvPr/>
        </p:nvSpPr>
        <p:spPr>
          <a:xfrm>
            <a:off x="6277392" y="237946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Text 4"/>
          <p:cNvSpPr/>
          <p:nvPr/>
        </p:nvSpPr>
        <p:spPr>
          <a:xfrm>
            <a:off x="6443841" y="2455902"/>
            <a:ext cx="12620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7629763" y="235398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Progress</a:t>
            </a:r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7629763" y="2795230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Development of a Beta version of the App</a:t>
            </a:r>
            <a:endParaRPr lang="en-US" sz="2000"/>
          </a:p>
        </p:txBody>
      </p:sp>
      <p:sp>
        <p:nvSpPr>
          <p:cNvPr id="10" name="Text 7"/>
          <p:cNvSpPr/>
          <p:nvPr/>
        </p:nvSpPr>
        <p:spPr>
          <a:xfrm>
            <a:off x="7629763" y="3193375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 compliant</a:t>
            </a:r>
            <a:endParaRPr lang="en-US" sz="2000"/>
          </a:p>
        </p:txBody>
      </p:sp>
      <p:sp>
        <p:nvSpPr>
          <p:cNvPr id="11" name="Text 8"/>
          <p:cNvSpPr/>
          <p:nvPr/>
        </p:nvSpPr>
        <p:spPr>
          <a:xfrm>
            <a:off x="7629763" y="3591520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endParaRPr lang="en-US" sz="2000"/>
          </a:p>
        </p:txBody>
      </p:sp>
      <p:sp>
        <p:nvSpPr>
          <p:cNvPr id="12" name="Shape 9"/>
          <p:cNvSpPr/>
          <p:nvPr/>
        </p:nvSpPr>
        <p:spPr>
          <a:xfrm>
            <a:off x="6713756" y="4774049"/>
            <a:ext cx="714494" cy="22860"/>
          </a:xfrm>
          <a:prstGeom prst="roundRect">
            <a:avLst>
              <a:gd name="adj" fmla="val 133954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3" name="Shape 10"/>
          <p:cNvSpPr/>
          <p:nvPr/>
        </p:nvSpPr>
        <p:spPr>
          <a:xfrm>
            <a:off x="6277392" y="4555927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" name="Text 11"/>
          <p:cNvSpPr/>
          <p:nvPr/>
        </p:nvSpPr>
        <p:spPr>
          <a:xfrm>
            <a:off x="6422410" y="4632365"/>
            <a:ext cx="16906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/>
          </a:p>
        </p:txBody>
      </p:sp>
      <p:sp>
        <p:nvSpPr>
          <p:cNvPr id="15" name="Text 12"/>
          <p:cNvSpPr/>
          <p:nvPr/>
        </p:nvSpPr>
        <p:spPr>
          <a:xfrm>
            <a:off x="7629763" y="45304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Milestones</a:t>
            </a:r>
            <a:endParaRPr lang="en-US" sz="2800"/>
          </a:p>
        </p:txBody>
      </p:sp>
      <p:sp>
        <p:nvSpPr>
          <p:cNvPr id="16" name="Text 13"/>
          <p:cNvSpPr/>
          <p:nvPr/>
        </p:nvSpPr>
        <p:spPr>
          <a:xfrm>
            <a:off x="7600653" y="4938594"/>
            <a:ext cx="6634075" cy="285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</a:t>
            </a: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Months</a:t>
            </a: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Finalize app beta and implement user feedback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&amp; </a:t>
            </a: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</a:t>
            </a: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marketing campaigns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Months: Germany launch &amp; Build partnerships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 Months: Achieve 45,000 active paying users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18-24 Months: EU expansion &amp; Collaboration with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connected watches.</a:t>
            </a:r>
          </a:p>
          <a:p>
            <a:pPr marL="342900" indent="-34290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endParaRPr lang="en-US" sz="200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29763" y="5739407"/>
            <a:ext cx="628614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00653" y="6759773"/>
            <a:ext cx="628614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550"/>
              </a:lnSpc>
              <a:buSzPct val="100000"/>
            </a:pPr>
            <a:endParaRPr lang="en-US" sz="200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550"/>
              </a:lnSpc>
              <a:buSzPct val="100000"/>
            </a:pPr>
            <a:endParaRPr lang="en-US" sz="2000" dirty="0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5968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can you help us? 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237428"/>
            <a:ext cx="6408063" cy="2917150"/>
          </a:xfrm>
          <a:prstGeom prst="roundRect">
            <a:avLst>
              <a:gd name="adj" fmla="val 1166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4" name="Text 2"/>
          <p:cNvSpPr/>
          <p:nvPr/>
        </p:nvSpPr>
        <p:spPr>
          <a:xfrm>
            <a:off x="1020604" y="3464243"/>
            <a:ext cx="3418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are we looking for? </a:t>
            </a:r>
            <a:endParaRPr lang="en-US" sz="2800"/>
          </a:p>
        </p:txBody>
      </p:sp>
      <p:sp>
        <p:nvSpPr>
          <p:cNvPr id="5" name="Text 3"/>
          <p:cNvSpPr/>
          <p:nvPr/>
        </p:nvSpPr>
        <p:spPr>
          <a:xfrm>
            <a:off x="1020604" y="395466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Investment 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020604" y="439685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1020484" y="436292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 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1020604" y="533804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7428667" y="3237428"/>
            <a:ext cx="6408063" cy="2917150"/>
          </a:xfrm>
          <a:prstGeom prst="roundRect">
            <a:avLst>
              <a:gd name="adj" fmla="val 1166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0" name="Text 8"/>
          <p:cNvSpPr/>
          <p:nvPr/>
        </p:nvSpPr>
        <p:spPr>
          <a:xfrm>
            <a:off x="7655481" y="3464243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now and why us? </a:t>
            </a:r>
            <a:endParaRPr lang="en-US" sz="2800"/>
          </a:p>
        </p:txBody>
      </p:sp>
      <p:sp>
        <p:nvSpPr>
          <p:cNvPr id="11" name="Text 9"/>
          <p:cNvSpPr/>
          <p:nvPr/>
        </p:nvSpPr>
        <p:spPr>
          <a:xfrm>
            <a:off x="7655481" y="395466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demand for child safety tools.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7655481" y="439685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adoption of technology-driven parenting solutions.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>
          <a:xfrm>
            <a:off x="7655481" y="520196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roadmap and vision are defined; your support will accelerate our success.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84120"/>
            <a:ext cx="4919305" cy="3261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389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endParaRPr lang="en-US" sz="360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90980" y="3543216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36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Join us in creating SafeCircle and ensuring every parent has peace of mind. Let’s circle up for safety! </a:t>
            </a: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Gap in Child Safety Communication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349465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D6E5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Text 2"/>
          <p:cNvSpPr/>
          <p:nvPr/>
        </p:nvSpPr>
        <p:spPr>
          <a:xfrm>
            <a:off x="6507004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Real-Time Updates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07004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Parents rely on delayed or incomplete information about their children’s safety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241142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D6E5E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" name="Text 5"/>
          <p:cNvSpPr/>
          <p:nvPr/>
        </p:nvSpPr>
        <p:spPr>
          <a:xfrm>
            <a:off x="10398681" y="30785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Existing Tools Insufficient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398681" y="39233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tools are too slow, lack privacy, or aren’t designed for immediate updates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377175" y="546568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" name="Text 8"/>
          <p:cNvSpPr/>
          <p:nvPr/>
        </p:nvSpPr>
        <p:spPr>
          <a:xfrm>
            <a:off x="65070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Anxiety and Inaction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creates anxiety and leaves parents unable to act in critical moments</a:t>
            </a:r>
            <a:endParaRPr lang="en-US" sz="1750"/>
          </a:p>
        </p:txBody>
      </p:sp>
      <p:pic>
        <p:nvPicPr>
          <p:cNvPr id="1026" name="Picture 2" descr="Kids Going School Images - Free Download on Freepik">
            <a:extLst>
              <a:ext uri="{FF2B5EF4-FFF2-40B4-BE49-F238E27FC236}">
                <a16:creationId xmlns:a16="http://schemas.microsoft.com/office/drawing/2014/main" id="{FB15F4EC-FAE0-10ED-6352-653E1E5D6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r="22833" b="628"/>
          <a:stretch/>
        </p:blipFill>
        <p:spPr bwMode="auto">
          <a:xfrm>
            <a:off x="-44268" y="0"/>
            <a:ext cx="60976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0201"/>
            <a:ext cx="6667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SafeCircle – Our Solution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885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Aspects: 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467100"/>
            <a:ext cx="5321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1074302" y="3439640"/>
            <a:ext cx="5321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</a:pPr>
            <a:r>
              <a:rPr lang="en-US" sz="2200" b="1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Parents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Geolocation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Geolocation Tracking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 Controls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and Attendance Tracking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 check</a:t>
            </a:r>
            <a:endParaRPr lang="en-CH" sz="2200">
              <a:solidFill>
                <a:schemeClr val="accent1">
                  <a:lumMod val="20000"/>
                  <a:lumOff val="80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Messaging</a:t>
            </a:r>
          </a:p>
          <a:p>
            <a:pPr lvl="1">
              <a:lnSpc>
                <a:spcPct val="107000"/>
              </a:lnSpc>
            </a:pPr>
            <a:endParaRPr lang="en-US" sz="175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76311" y="2885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SafeCircle App: </a:t>
            </a:r>
            <a:endParaRPr lang="en-US" sz="2200"/>
          </a:p>
        </p:txBody>
      </p:sp>
      <p:pic>
        <p:nvPicPr>
          <p:cNvPr id="10" name="WhatsApp Video 2024-12-12 at 11.40.16_9d88af5c">
            <a:hlinkClick r:id="" action="ppaction://media"/>
            <a:extLst>
              <a:ext uri="{FF2B5EF4-FFF2-40B4-BE49-F238E27FC236}">
                <a16:creationId xmlns:a16="http://schemas.microsoft.com/office/drawing/2014/main" id="{4EFD8AEF-D6A4-2123-88A1-931FD19B4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2574" y="2095927"/>
            <a:ext cx="2482695" cy="50608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6190F-8471-627C-3662-FC7CC19132EB}"/>
              </a:ext>
            </a:extLst>
          </p:cNvPr>
          <p:cNvSpPr txBox="1"/>
          <p:nvPr/>
        </p:nvSpPr>
        <p:spPr>
          <a:xfrm>
            <a:off x="1074302" y="5910621"/>
            <a:ext cx="7315200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2200" b="1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Teachers/Coaches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message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 list</a:t>
            </a:r>
          </a:p>
          <a:p>
            <a:pPr lvl="0">
              <a:lnSpc>
                <a:spcPct val="107000"/>
              </a:lnSpc>
            </a:pPr>
            <a:endParaRPr lang="en-US" sz="175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225"/>
            <a:ext cx="5912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Representation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07632"/>
            <a:ext cx="4120753" cy="4120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6489" y="6411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GPS Watch</a:t>
            </a:r>
            <a:endParaRPr lang="en-US" sz="22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007632"/>
            <a:ext cx="4120872" cy="41208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3" y="6411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 Data</a:t>
            </a:r>
            <a:endParaRPr lang="en-US" sz="22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007632"/>
            <a:ext cx="4120753" cy="4120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58438" y="6411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93790" y="7021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734"/>
            <a:ext cx="7032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Subscription-Based Model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198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Fee</a:t>
            </a:r>
            <a:endParaRPr lang="en-US" sz="2800"/>
          </a:p>
        </p:txBody>
      </p:sp>
      <p:sp>
        <p:nvSpPr>
          <p:cNvPr id="4" name="Text 2"/>
          <p:cNvSpPr/>
          <p:nvPr/>
        </p:nvSpPr>
        <p:spPr>
          <a:xfrm>
            <a:off x="793790" y="2779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€60/year per household.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599521" y="2198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Year 1 Target</a:t>
            </a:r>
            <a:endParaRPr lang="en-US" sz="2800"/>
          </a:p>
        </p:txBody>
      </p:sp>
      <p:sp>
        <p:nvSpPr>
          <p:cNvPr id="6" name="Text 4"/>
          <p:cNvSpPr/>
          <p:nvPr/>
        </p:nvSpPr>
        <p:spPr>
          <a:xfrm>
            <a:off x="7599521" y="2779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45,000 users → Revenue: €2,700,000.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793790" y="3601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Costs: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93790" y="42198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Technology: €170,000–€300,000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793790" y="4662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Personnel: €300,000–€400,000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793790" y="51042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Marketing: €125,000–€135,000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93790" y="5546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 b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costs: €595,000–€835,000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793790" y="6249472"/>
            <a:ext cx="3125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Revenue Stream</a:t>
            </a:r>
            <a:endParaRPr lang="en-US" sz="2800"/>
          </a:p>
        </p:txBody>
      </p:sp>
      <p:sp>
        <p:nvSpPr>
          <p:cNvPr id="13" name="Text 11"/>
          <p:cNvSpPr/>
          <p:nvPr/>
        </p:nvSpPr>
        <p:spPr>
          <a:xfrm>
            <a:off x="793790" y="69439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 with GPS-enabled wearable devices preloaded with SafeCircle.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4" y="1315528"/>
            <a:ext cx="7032596" cy="55985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2201108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Unique Position in the Market</a:t>
            </a:r>
            <a:endParaRPr lang="en-US" sz="4450"/>
          </a:p>
        </p:txBody>
      </p:sp>
      <p:sp>
        <p:nvSpPr>
          <p:cNvPr id="5" name="Text 1"/>
          <p:cNvSpPr/>
          <p:nvPr/>
        </p:nvSpPr>
        <p:spPr>
          <a:xfrm>
            <a:off x="8108990" y="3958828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SafeCircle combines the benefits of parental control apps (e.g., Life360, AngelSense) with tools used by teachers (e.g., Additio, Brightwheel).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8108990" y="566558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b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Strength: Professional, real-time safety and communication for parents and caregivers.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149"/>
            <a:ext cx="7490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Big is the Opportunity?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164437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4.08M</a:t>
            </a:r>
            <a:endParaRPr lang="en-US" sz="5850"/>
          </a:p>
        </p:txBody>
      </p:sp>
      <p:sp>
        <p:nvSpPr>
          <p:cNvPr id="4" name="Text 2"/>
          <p:cNvSpPr/>
          <p:nvPr/>
        </p:nvSpPr>
        <p:spPr>
          <a:xfrm>
            <a:off x="255174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PAM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93790" y="368665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German Households with children aged 6–14.</a:t>
            </a:r>
            <a:endParaRPr lang="en-US" sz="2000"/>
          </a:p>
        </p:txBody>
      </p:sp>
      <p:sp>
        <p:nvSpPr>
          <p:cNvPr id="6" name="Text 4"/>
          <p:cNvSpPr/>
          <p:nvPr/>
        </p:nvSpPr>
        <p:spPr>
          <a:xfrm>
            <a:off x="7485221" y="2164437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1.94M</a:t>
            </a:r>
            <a:endParaRPr lang="en-US" sz="5850"/>
          </a:p>
        </p:txBody>
      </p:sp>
      <p:sp>
        <p:nvSpPr>
          <p:cNvPr id="7" name="Text 5"/>
          <p:cNvSpPr/>
          <p:nvPr/>
        </p:nvSpPr>
        <p:spPr>
          <a:xfrm>
            <a:off x="924329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TAM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485221" y="368665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Tech-savvy, smartphone-using parents.</a:t>
            </a:r>
            <a:endParaRPr lang="en-US" sz="2000"/>
          </a:p>
        </p:txBody>
      </p:sp>
      <p:sp>
        <p:nvSpPr>
          <p:cNvPr id="9" name="Text 7"/>
          <p:cNvSpPr/>
          <p:nvPr/>
        </p:nvSpPr>
        <p:spPr>
          <a:xfrm>
            <a:off x="793790" y="4843343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872K | 52.3M</a:t>
            </a:r>
            <a:endParaRPr lang="en-US" sz="5850"/>
          </a:p>
        </p:txBody>
      </p:sp>
      <p:sp>
        <p:nvSpPr>
          <p:cNvPr id="10" name="Text 8"/>
          <p:cNvSpPr/>
          <p:nvPr/>
        </p:nvSpPr>
        <p:spPr>
          <a:xfrm>
            <a:off x="2551748" y="5875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93790" y="636555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Households willing to pay.</a:t>
            </a:r>
            <a:endParaRPr lang="en-US" sz="2000"/>
          </a:p>
        </p:txBody>
      </p:sp>
      <p:sp>
        <p:nvSpPr>
          <p:cNvPr id="12" name="Text 10"/>
          <p:cNvSpPr/>
          <p:nvPr/>
        </p:nvSpPr>
        <p:spPr>
          <a:xfrm>
            <a:off x="793790" y="686454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7485221" y="4843343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44K | 2.61M</a:t>
            </a:r>
            <a:endParaRPr lang="en-US" sz="5850"/>
          </a:p>
        </p:txBody>
      </p:sp>
      <p:sp>
        <p:nvSpPr>
          <p:cNvPr id="14" name="Text 12"/>
          <p:cNvSpPr/>
          <p:nvPr/>
        </p:nvSpPr>
        <p:spPr>
          <a:xfrm>
            <a:off x="9243298" y="5875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SOM</a:t>
            </a:r>
            <a:endParaRPr lang="en-US" sz="2200"/>
          </a:p>
        </p:txBody>
      </p:sp>
      <p:sp>
        <p:nvSpPr>
          <p:cNvPr id="15" name="Text 13"/>
          <p:cNvSpPr/>
          <p:nvPr/>
        </p:nvSpPr>
        <p:spPr>
          <a:xfrm>
            <a:off x="7485221" y="636555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Targeted Families</a:t>
            </a:r>
            <a:endParaRPr lang="en-US" sz="2000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 Strategy 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</a:t>
            </a:r>
            <a:endParaRPr lang="en-US" sz="280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Parents of School-aged Children (ages 6 - 14) 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Teachers, Coaches, and Caregivers (In- App Invitation) 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599521" y="3577709"/>
            <a:ext cx="2927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>
                <a:solidFill>
                  <a:srgbClr val="5E98F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Distribution Channels</a:t>
            </a:r>
            <a:endParaRPr lang="en-US" sz="2800"/>
          </a:p>
        </p:txBody>
      </p:sp>
      <p:sp>
        <p:nvSpPr>
          <p:cNvPr id="7" name="Text 5"/>
          <p:cNvSpPr/>
          <p:nvPr/>
        </p:nvSpPr>
        <p:spPr>
          <a:xfrm>
            <a:off x="786715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Stores (App Store &amp; Play Store)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7867149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and Social Media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>
          <a:xfrm>
            <a:off x="7867148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In-App Invitation 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7867147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2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School Partnership (public and private) </a:t>
            </a:r>
            <a:endParaRPr lang="en-US" sz="2200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1081802"/>
            <a:ext cx="2172176" cy="238160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310" y="1081802"/>
            <a:ext cx="2850952" cy="238160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986" y="1081802"/>
            <a:ext cx="2213848" cy="238160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 l="13429" r="1252"/>
          <a:stretch/>
        </p:blipFill>
        <p:spPr>
          <a:xfrm>
            <a:off x="8965580" y="1081802"/>
            <a:ext cx="2432394" cy="238160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 l="5237" r="3593"/>
          <a:stretch/>
        </p:blipFill>
        <p:spPr>
          <a:xfrm>
            <a:off x="11731082" y="1081802"/>
            <a:ext cx="2018371" cy="2381607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3790" y="3949541"/>
            <a:ext cx="10397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Meet the Visionaries Behind SafeCircle</a:t>
            </a:r>
            <a:endParaRPr lang="en-US" sz="4450"/>
          </a:p>
        </p:txBody>
      </p:sp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4998482"/>
            <a:ext cx="566976" cy="56697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790" y="5792272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chemeClr val="tx2">
                    <a:lumMod val="20000"/>
                    <a:lumOff val="8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 &amp; Angela (Creative Leads)</a:t>
            </a:r>
            <a:endParaRPr lang="en-US" sz="2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663702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chemeClr val="tx2">
                    <a:lumMod val="20000"/>
                    <a:lumOff val="8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UX/UI design and digital marketing experts.</a:t>
            </a:r>
            <a:endParaRPr lang="en-US" sz="175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446" y="4998482"/>
            <a:ext cx="566976" cy="566976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4139446" y="57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Anastasia (CEO)</a:t>
            </a:r>
            <a:endParaRPr lang="en-US" sz="2200"/>
          </a:p>
        </p:txBody>
      </p:sp>
      <p:sp>
        <p:nvSpPr>
          <p:cNvPr id="13" name="Text 4"/>
          <p:cNvSpPr/>
          <p:nvPr/>
        </p:nvSpPr>
        <p:spPr>
          <a:xfrm>
            <a:off x="4139446" y="62826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oversight and business planning.</a:t>
            </a:r>
            <a:endParaRPr lang="en-US" sz="175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5221" y="4998482"/>
            <a:ext cx="566976" cy="566976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7485221" y="57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Thibaud (CMO)</a:t>
            </a:r>
            <a:endParaRPr lang="en-US" sz="2200"/>
          </a:p>
        </p:txBody>
      </p:sp>
      <p:sp>
        <p:nvSpPr>
          <p:cNvPr id="16" name="Text 6"/>
          <p:cNvSpPr/>
          <p:nvPr/>
        </p:nvSpPr>
        <p:spPr>
          <a:xfrm>
            <a:off x="7485221" y="62826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partnerships and drives adoption.</a:t>
            </a:r>
            <a:endParaRPr lang="en-US" sz="175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0997" y="4998482"/>
            <a:ext cx="566976" cy="56697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0830997" y="5792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Matthias (CTO)</a:t>
            </a:r>
            <a:endParaRPr lang="en-US" sz="2200"/>
          </a:p>
        </p:txBody>
      </p:sp>
      <p:sp>
        <p:nvSpPr>
          <p:cNvPr id="19" name="Text 8"/>
          <p:cNvSpPr/>
          <p:nvPr/>
        </p:nvSpPr>
        <p:spPr>
          <a:xfrm>
            <a:off x="10830997" y="628269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Leads technology development.</a:t>
            </a:r>
            <a:endParaRPr lang="en-US" sz="1750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abe0cd-c242-4e9f-917a-24ab5cdcd8f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4D10961CC5CD345B682E2D15FF6655A" ma:contentTypeVersion="11" ma:contentTypeDescription="Ein neues Dokument erstellen." ma:contentTypeScope="" ma:versionID="8d6c994d8097b807f26cf0120b238f8b">
  <xsd:schema xmlns:xsd="http://www.w3.org/2001/XMLSchema" xmlns:xs="http://www.w3.org/2001/XMLSchema" xmlns:p="http://schemas.microsoft.com/office/2006/metadata/properties" xmlns:ns3="b6089789-22d4-4da5-9fcf-abd70da79c71" xmlns:ns4="c0abe0cd-c242-4e9f-917a-24ab5cdcd8f6" targetNamespace="http://schemas.microsoft.com/office/2006/metadata/properties" ma:root="true" ma:fieldsID="372545e30f77cc1abe03729e77d336a9" ns3:_="" ns4:_="">
    <xsd:import namespace="b6089789-22d4-4da5-9fcf-abd70da79c71"/>
    <xsd:import namespace="c0abe0cd-c242-4e9f-917a-24ab5cdcd8f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89789-22d4-4da5-9fcf-abd70da79c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be0cd-c242-4e9f-917a-24ab5cdcd8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55E247-62DE-4712-B934-B05C542579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B20974-F8AE-47D4-9968-C19F560B770F}">
  <ds:schemaRefs>
    <ds:schemaRef ds:uri="http://schemas.microsoft.com/office/2006/documentManagement/types"/>
    <ds:schemaRef ds:uri="c0abe0cd-c242-4e9f-917a-24ab5cdcd8f6"/>
    <ds:schemaRef ds:uri="http://purl.org/dc/dcmitype/"/>
    <ds:schemaRef ds:uri="b6089789-22d4-4da5-9fcf-abd70da79c71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6EC0CD-8712-4155-BB4B-CD359E782E77}">
  <ds:schemaRefs>
    <ds:schemaRef ds:uri="b6089789-22d4-4da5-9fcf-abd70da79c71"/>
    <ds:schemaRef ds:uri="c0abe0cd-c242-4e9f-917a-24ab5cdcd8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509</Words>
  <Application>Microsoft Macintosh PowerPoint</Application>
  <PresentationFormat>Custom</PresentationFormat>
  <Paragraphs>110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Courier New</vt:lpstr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Fretzios Anastasia Stavroula</cp:lastModifiedBy>
  <cp:revision>1</cp:revision>
  <dcterms:created xsi:type="dcterms:W3CDTF">2024-12-12T11:28:29Z</dcterms:created>
  <dcterms:modified xsi:type="dcterms:W3CDTF">2024-12-13T14:38:37Z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0x01010014D10961CC5CD345B682E2D15FF6655A</vt:lpwstr>
  </property>
</Properties>
</file>